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75" r:id="rId15"/>
    <p:sldId id="269" r:id="rId16"/>
    <p:sldId id="270" r:id="rId17"/>
    <p:sldId id="271" r:id="rId18"/>
    <p:sldId id="273" r:id="rId19"/>
    <p:sldId id="272" r:id="rId20"/>
    <p:sldId id="274" r:id="rId21"/>
    <p:sldId id="276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4730-968C-448D-884D-384A8510CAD5}" type="datetimeFigureOut">
              <a:rPr lang="es-ES" smtClean="0"/>
              <a:pPr/>
              <a:t>11/04/12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884E-52A3-4E10-874B-46A47628CCEE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4730-968C-448D-884D-384A8510CAD5}" type="datetimeFigureOut">
              <a:rPr lang="es-ES" smtClean="0"/>
              <a:pPr/>
              <a:t>11/04/12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884E-52A3-4E10-874B-46A47628CCEE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4730-968C-448D-884D-384A8510CAD5}" type="datetimeFigureOut">
              <a:rPr lang="es-ES" smtClean="0"/>
              <a:pPr/>
              <a:t>11/04/12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884E-52A3-4E10-874B-46A47628CCEE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4730-968C-448D-884D-384A8510CAD5}" type="datetimeFigureOut">
              <a:rPr lang="es-ES" smtClean="0"/>
              <a:pPr/>
              <a:t>11/04/12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884E-52A3-4E10-874B-46A47628CCEE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4730-968C-448D-884D-384A8510CAD5}" type="datetimeFigureOut">
              <a:rPr lang="es-ES" smtClean="0"/>
              <a:pPr/>
              <a:t>11/04/12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884E-52A3-4E10-874B-46A47628CCEE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4730-968C-448D-884D-384A8510CAD5}" type="datetimeFigureOut">
              <a:rPr lang="es-ES" smtClean="0"/>
              <a:pPr/>
              <a:t>11/04/12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884E-52A3-4E10-874B-46A47628CCEE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4730-968C-448D-884D-384A8510CAD5}" type="datetimeFigureOut">
              <a:rPr lang="es-ES" smtClean="0"/>
              <a:pPr/>
              <a:t>11/04/12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884E-52A3-4E10-874B-46A47628CCEE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4730-968C-448D-884D-384A8510CAD5}" type="datetimeFigureOut">
              <a:rPr lang="es-ES" smtClean="0"/>
              <a:pPr/>
              <a:t>11/04/12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884E-52A3-4E10-874B-46A47628CCEE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4730-968C-448D-884D-384A8510CAD5}" type="datetimeFigureOut">
              <a:rPr lang="es-ES" smtClean="0"/>
              <a:pPr/>
              <a:t>11/04/12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884E-52A3-4E10-874B-46A47628CCEE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4730-968C-448D-884D-384A8510CAD5}" type="datetimeFigureOut">
              <a:rPr lang="es-ES" smtClean="0"/>
              <a:pPr/>
              <a:t>11/04/12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E884E-52A3-4E10-874B-46A47628CCEE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A4730-968C-448D-884D-384A8510CAD5}" type="datetimeFigureOut">
              <a:rPr lang="es-ES" smtClean="0"/>
              <a:pPr/>
              <a:t>11/04/12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7E884E-52A3-4E10-874B-46A47628CCEE}" type="slidenum">
              <a:rPr lang="es-ES" smtClean="0"/>
              <a:pPr/>
              <a:t>‹Nr.›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0A4730-968C-448D-884D-384A8510CAD5}" type="datetimeFigureOut">
              <a:rPr lang="es-ES" smtClean="0"/>
              <a:pPr/>
              <a:t>11/04/12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7E884E-52A3-4E10-874B-46A47628CCEE}" type="slidenum">
              <a:rPr lang="es-ES" smtClean="0"/>
              <a:pPr/>
              <a:t>‹Nr.›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Intereses financieros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755576" y="2132856"/>
            <a:ext cx="345638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Art.6 Colaboración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716016" y="2132856"/>
            <a:ext cx="338437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Art. 7 Non bis in </a:t>
            </a:r>
            <a:r>
              <a:rPr lang="es-ES" dirty="0" err="1" smtClean="0"/>
              <a:t>idem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611560" y="2348880"/>
            <a:ext cx="252028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Principios comunitarios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923928" y="1844824"/>
            <a:ext cx="43924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Art.9 </a:t>
            </a:r>
            <a:r>
              <a:rPr lang="es-ES_tradnl" dirty="0" smtClean="0"/>
              <a:t>los Estados miembros puedan adoptar disposiciones de derecho interno cuyo alcance sea mayor al recogido en el Convenio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923928" y="3140968"/>
            <a:ext cx="439248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Art. 10 </a:t>
            </a:r>
            <a:r>
              <a:rPr lang="es-ES_tradnl" dirty="0" smtClean="0"/>
              <a:t>obligación de comunicar a la Comisión de las Comunidades los textos de los ordenamientos jurídicos internos que se han modificado para la asunción del Convenio 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923928" y="4869160"/>
            <a:ext cx="439248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Art. 11 comunicarán al Secretario General del Consejo la conclusión de los procedimientos exigidos por sus respectivas normas constitucionales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Protocolos 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683568" y="2204864"/>
            <a:ext cx="763284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1er Protocolo </a:t>
            </a:r>
            <a:br>
              <a:rPr lang="es-ES" dirty="0" smtClean="0"/>
            </a:br>
            <a:r>
              <a:rPr lang="es-ES_tradnl" dirty="0" smtClean="0"/>
              <a:t>los delitos de cohecho de cada país de modo tal que en ellos se incluya el cohecho activo y pasivo de funcionarios comunitarios” y de funcionarios nacionales 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683568" y="3573016"/>
            <a:ext cx="763284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2º Protocolo</a:t>
            </a:r>
          </a:p>
          <a:p>
            <a:pPr algn="ctr"/>
            <a:r>
              <a:rPr lang="es-ES_tradnl" dirty="0" smtClean="0"/>
              <a:t>la interpretación, de carácter prejudicial, del Tribunal de Justicia de las Comunidades Europeas del Convenio sobre la protección de los intereses financieros de las Comunidades Europeas 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683568" y="4941168"/>
            <a:ext cx="76328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3er Protocolo</a:t>
            </a:r>
          </a:p>
          <a:p>
            <a:pPr algn="ctr"/>
            <a:r>
              <a:rPr lang="es-ES_tradnl" dirty="0" smtClean="0"/>
              <a:t>al blanqueo de capitales procedentes del fraude, la corrupción activa y pasiva, la responsabilidad de las personas jurídicas y el rol de la Comisión en materia de cooperación judicial 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Creación de la OLAF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1907704" y="2276872"/>
            <a:ext cx="532859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Sustituye a la UCLAF y tiene mayor competencias en investigación de fraudes a la Hacienda Comunitaria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907704" y="4005064"/>
            <a:ext cx="5400600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 un principio estaba bajo la supervisión de la Comisión. </a:t>
            </a:r>
          </a:p>
          <a:p>
            <a:pPr algn="ctr"/>
            <a:r>
              <a:rPr lang="es-ES" dirty="0" smtClean="0"/>
              <a:t>Tras graves casos de corrupción en la propia Comisión es independiente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Libro verde 2001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683568" y="2276872"/>
            <a:ext cx="7704856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Fiscalía europea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Corpus Iuris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683568" y="3573016"/>
            <a:ext cx="187220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Dos versiones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491880" y="2132856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Parte penal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491880" y="4869160"/>
            <a:ext cx="180020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Parte procesal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5940152" y="1700808"/>
            <a:ext cx="259228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Parte Especial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5940152" y="2924944"/>
            <a:ext cx="259228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Parte General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6012160" y="4365104"/>
            <a:ext cx="25202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Fiscalía Europea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6012160" y="5445224"/>
            <a:ext cx="252028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Derechos Procesales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Parte Especial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611560" y="2132856"/>
            <a:ext cx="302433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Fraude de subvenciones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932040" y="2060848"/>
            <a:ext cx="309634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la libre competencia en conexión con la corrupción de funcionario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611560" y="3717032"/>
            <a:ext cx="302433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lavado de dinero y la recepción 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932040" y="3717032"/>
            <a:ext cx="316835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la conspiración a cometer uno de los delitos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683568" y="5157192"/>
            <a:ext cx="741682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Delitos relacionados con los funcionarios nacionales y europeos:</a:t>
            </a:r>
          </a:p>
          <a:p>
            <a:pPr algn="ctr"/>
            <a:r>
              <a:rPr lang="es-ES" dirty="0" smtClean="0"/>
              <a:t>Sobornos</a:t>
            </a:r>
            <a:br>
              <a:rPr lang="es-ES" dirty="0" smtClean="0"/>
            </a:br>
            <a:r>
              <a:rPr lang="es-ES" dirty="0" smtClean="0"/>
              <a:t>Corrupción activa</a:t>
            </a:r>
          </a:p>
          <a:p>
            <a:pPr algn="ctr"/>
            <a:r>
              <a:rPr lang="es-ES" dirty="0" smtClean="0"/>
              <a:t>Malversación o apropiación de fondos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Parte General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539552" y="2132856"/>
            <a:ext cx="316835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Regulación del </a:t>
            </a:r>
            <a:r>
              <a:rPr lang="es-ES" dirty="0" err="1" smtClean="0"/>
              <a:t>mens</a:t>
            </a:r>
            <a:r>
              <a:rPr lang="es-ES" dirty="0" smtClean="0"/>
              <a:t> rea y los elementos subjetivos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211960" y="2132856"/>
            <a:ext cx="338437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Error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539552" y="3573016"/>
            <a:ext cx="31683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Sujetos activos y figuras de coautoría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211960" y="3573016"/>
            <a:ext cx="33843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Desistimiento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539552" y="4797152"/>
            <a:ext cx="31683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Responsabilidad penal de la empresa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4283968" y="4797152"/>
            <a:ext cx="33123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Sanciones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Propuesta de Directiva del Parlamento y del Consejo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539552" y="2276872"/>
            <a:ext cx="288032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Basándose en el artículo 280 del Tratado de </a:t>
            </a:r>
            <a:r>
              <a:rPr lang="es-ES" dirty="0" err="1" smtClean="0"/>
              <a:t>Amsterdam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139952" y="2276872"/>
            <a:ext cx="352839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Presión política para la ratificación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Constitución Europea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539552" y="2348880"/>
            <a:ext cx="309634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Art. III-415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499992" y="2348880"/>
            <a:ext cx="324036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competencia de la UE 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4499992" y="3645024"/>
            <a:ext cx="33123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las características de las medidas que tienen que adoptar los Estados miembros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683568" y="5301208"/>
            <a:ext cx="259228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que tengan efecto disuasorio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3563888" y="5301208"/>
            <a:ext cx="23762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sean capaces de ofrecer una protección eficaz </a:t>
            </a:r>
            <a:endParaRPr lang="es-ES" dirty="0"/>
          </a:p>
        </p:txBody>
      </p:sp>
      <p:sp>
        <p:nvSpPr>
          <p:cNvPr id="10" name="9 Rectángulo redondeado"/>
          <p:cNvSpPr/>
          <p:nvPr/>
        </p:nvSpPr>
        <p:spPr>
          <a:xfrm>
            <a:off x="6156176" y="4725144"/>
            <a:ext cx="2520280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han de ser las mismas disposiciones que utilizan los Estados miembros para regular sus propios intereses financieros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Antecedentes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827584" y="2564904"/>
            <a:ext cx="237626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Creación de la Europa solidaria 1985</a:t>
            </a:r>
            <a:endParaRPr lang="es-ES" dirty="0"/>
          </a:p>
        </p:txBody>
      </p:sp>
      <p:sp>
        <p:nvSpPr>
          <p:cNvPr id="5" name="4 Flecha derecha"/>
          <p:cNvSpPr/>
          <p:nvPr/>
        </p:nvSpPr>
        <p:spPr>
          <a:xfrm>
            <a:off x="3707904" y="2996952"/>
            <a:ext cx="86409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 redondeado"/>
          <p:cNvSpPr/>
          <p:nvPr/>
        </p:nvSpPr>
        <p:spPr>
          <a:xfrm>
            <a:off x="4932040" y="2564904"/>
            <a:ext cx="273630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UCLAF</a:t>
            </a:r>
          </a:p>
          <a:p>
            <a:pPr algn="ctr"/>
            <a:r>
              <a:rPr lang="es-ES" dirty="0" smtClean="0"/>
              <a:t>1988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827584" y="4077072"/>
            <a:ext cx="23762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Coordinación contra el fraude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4932040" y="4077072"/>
            <a:ext cx="273630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Derivó  en una unidad de lucha contra el fraude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2771800" y="5517232"/>
            <a:ext cx="259228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Depende de la Presidencia de la Comisión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Tratado de Lisboa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683568" y="2276872"/>
            <a:ext cx="187220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art. 268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275856" y="2276872"/>
            <a:ext cx="38884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Introducción de la </a:t>
            </a:r>
            <a:r>
              <a:rPr lang="es-ES" dirty="0" err="1" smtClean="0"/>
              <a:t>Eurojust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275856" y="3573016"/>
            <a:ext cx="38884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Fiscal Europeo</a:t>
            </a:r>
            <a:endParaRPr lang="es-E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611560" y="3573016"/>
            <a:ext cx="316835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Art. 325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716016" y="2276872"/>
            <a:ext cx="403244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Lucha contra el fraude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4716016" y="3573016"/>
            <a:ext cx="40324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Las mismas medidas que para combatir  el fraude que afecte a sus propios intereses financieros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716016" y="4869160"/>
            <a:ext cx="40324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organizarán, junto con la Comisión, una colaboración estrecha y regular entre las autoridades competentes </a:t>
            </a:r>
          </a:p>
        </p:txBody>
      </p:sp>
    </p:spTree>
    <p:extLst>
      <p:ext uri="{BB962C8B-B14F-4D97-AF65-F5344CB8AC3E}">
        <p14:creationId xmlns:p14="http://schemas.microsoft.com/office/powerpoint/2010/main" val="2613307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Maíz griego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467544" y="2132856"/>
            <a:ext cx="28803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sentencia del 21 de septiembre de 1989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211960" y="3789040"/>
            <a:ext cx="4176464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obligando a los Estados miembros a proteger los intereses europeos con las mismas medidas con que defienden esos mismos intereses nacionales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4211960" y="2132856"/>
            <a:ext cx="417646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los funcionarios de los Estados miembros colaboran en el fraude a los fondos de la CEE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211960" y="5445224"/>
            <a:ext cx="42484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/>
              <a:t>las sanciones habrán de ser efectivas, proporcionadas y disuasivas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539552" y="2348880"/>
            <a:ext cx="288032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Resultados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851920" y="2060848"/>
            <a:ext cx="4824536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Asimilación: </a:t>
            </a:r>
            <a:r>
              <a:rPr lang="es-ES_tradnl" dirty="0"/>
              <a:t>los Estados miembros han de proteger la Hacienda Comunitaria de forma similar a como lo hacen en sus ordenamientos internos </a:t>
            </a:r>
            <a:r>
              <a:rPr lang="es-ES_tradnl" dirty="0" smtClean="0"/>
              <a:t>con </a:t>
            </a:r>
            <a:r>
              <a:rPr lang="es-ES_tradnl" dirty="0"/>
              <a:t>la Hacienda </a:t>
            </a:r>
            <a:r>
              <a:rPr lang="es-ES_tradnl" dirty="0" smtClean="0"/>
              <a:t>nacional.</a:t>
            </a:r>
            <a:br>
              <a:rPr lang="es-ES_tradnl" dirty="0" smtClean="0"/>
            </a:br>
            <a:r>
              <a:rPr lang="es-ES_tradnl" dirty="0" smtClean="0"/>
              <a:t>De </a:t>
            </a:r>
            <a:r>
              <a:rPr lang="es-ES_tradnl" dirty="0"/>
              <a:t>forma efectiva, disuasiva y proporcionada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851920" y="4725144"/>
            <a:ext cx="482453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Europeización: la </a:t>
            </a:r>
            <a:r>
              <a:rPr lang="es-ES_tradnl" dirty="0"/>
              <a:t>coordinación y la </a:t>
            </a:r>
            <a:r>
              <a:rPr lang="es-ES_tradnl" dirty="0" smtClean="0"/>
              <a:t>investigación </a:t>
            </a:r>
            <a:r>
              <a:rPr lang="es-ES_tradnl" dirty="0"/>
              <a:t>que las va a llevar a cabo la UCLAF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Influencia en el Tratado de </a:t>
            </a:r>
            <a:r>
              <a:rPr lang="es-ES" dirty="0" err="1" smtClean="0"/>
              <a:t>Maastrich</a:t>
            </a:r>
            <a:r>
              <a:rPr lang="es-ES" dirty="0" smtClean="0"/>
              <a:t>: Art. 209 A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539552" y="2492896"/>
            <a:ext cx="3600400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 smtClean="0"/>
              <a:t>“</a:t>
            </a:r>
            <a:r>
              <a:rPr lang="es-ES_tradnl" dirty="0"/>
              <a:t>Los Estados miembros adoptarán las mismas medidas para combatir el fraude que afecte a los intereses financieros de la Comunidad que las que adopten para combatir el fraude que afecte a sus propios intereses financieros.</a:t>
            </a:r>
            <a:endParaRPr lang="es-ES" dirty="0"/>
          </a:p>
          <a:p>
            <a:pPr algn="ctr"/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644008" y="2492896"/>
            <a:ext cx="3600400" cy="30963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dirty="0"/>
              <a:t>los Estados miembros coordinarán sus acciones encaminadas a proteger los intereses financieros de la Comunidad contra el fraude. A tal fin, organizaran con la ayuda de la Comisión, una colaboración estrecha y regular entre los servicios competentes de sus administraciones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Dos evoluciones en los años 90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539552" y="2276872"/>
            <a:ext cx="3600400" cy="28803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En materia de sanciones</a:t>
            </a:r>
          </a:p>
          <a:p>
            <a:pPr algn="ctr"/>
            <a:r>
              <a:rPr lang="es-ES_tradnl" dirty="0" smtClean="0"/>
              <a:t>Reglamento 2988/95</a:t>
            </a:r>
          </a:p>
          <a:p>
            <a:pPr algn="ctr"/>
            <a:r>
              <a:rPr lang="es-ES_tradnl" dirty="0" smtClean="0"/>
              <a:t>Parte general con los principios básicos del Derecho sancionador administrativo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355976" y="2204864"/>
            <a:ext cx="4032448" cy="3024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En materia de prevención </a:t>
            </a:r>
            <a:r>
              <a:rPr lang="es-ES_tradnl" dirty="0"/>
              <a:t>e </a:t>
            </a:r>
            <a:r>
              <a:rPr lang="es-ES_tradnl" dirty="0" smtClean="0"/>
              <a:t>investigación.</a:t>
            </a:r>
          </a:p>
          <a:p>
            <a:pPr algn="ctr"/>
            <a:r>
              <a:rPr lang="es-ES_tradnl" dirty="0"/>
              <a:t>L</a:t>
            </a:r>
            <a:r>
              <a:rPr lang="es-ES_tradnl" dirty="0" smtClean="0"/>
              <a:t>a </a:t>
            </a:r>
            <a:r>
              <a:rPr lang="es-ES_tradnl" dirty="0"/>
              <a:t>Comisión coordina las investigaciones nacionales, </a:t>
            </a:r>
            <a:r>
              <a:rPr lang="es-ES_tradnl" dirty="0" smtClean="0"/>
              <a:t>decide </a:t>
            </a:r>
            <a:r>
              <a:rPr lang="es-ES_tradnl" dirty="0"/>
              <a:t>la frecuencia y los tipos de controles que se van a realizar, incrementa sus poderes de investigación </a:t>
            </a:r>
            <a:r>
              <a:rPr lang="es-ES_tradnl" dirty="0" smtClean="0"/>
              <a:t>y como </a:t>
            </a:r>
            <a:r>
              <a:rPr lang="es-ES_tradnl" dirty="0"/>
              <a:t>realiza investigaciones independientes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Convenio PIF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611560" y="2348880"/>
            <a:ext cx="316835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Comisión</a:t>
            </a:r>
          </a:p>
          <a:p>
            <a:pPr algn="ctr"/>
            <a:r>
              <a:rPr lang="es-ES" dirty="0" smtClean="0"/>
              <a:t>Utilizando el tercer pilar</a:t>
            </a:r>
          </a:p>
          <a:p>
            <a:pPr algn="ctr"/>
            <a:r>
              <a:rPr lang="es-ES_tradnl" dirty="0" smtClean="0"/>
              <a:t>Artículo K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644008" y="2276872"/>
            <a:ext cx="338437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Definición unificada de Fraude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4644008" y="3717032"/>
            <a:ext cx="338437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Inclusión en todos los Estados de la protección penal de los </a:t>
            </a:r>
            <a:r>
              <a:rPr lang="es-ES" smtClean="0"/>
              <a:t>intereses financieros</a:t>
            </a:r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539552" y="2060848"/>
            <a:ext cx="3672408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Art. 2 </a:t>
            </a:r>
            <a:r>
              <a:rPr lang="es-ES_tradnl" dirty="0" smtClean="0"/>
              <a:t>penas de privación de libertad y que permitan la extradición. Por fraude grave se entenderá aquél que supere los 50.000 €. También prevé una cuantía mínima de 4.000 € para el fraude leve.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788024" y="2060848"/>
            <a:ext cx="3528392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Art. 3</a:t>
            </a:r>
          </a:p>
          <a:p>
            <a:pPr algn="ctr"/>
            <a:r>
              <a:rPr lang="es-ES_tradnl" dirty="0" smtClean="0"/>
              <a:t>los cargos directivos de las empresas o cualquier persona que ejerza poderes de decisión o de control en el seno de éstas puedan ser declarados penalmente responsables, si alguno de sus empleados cometieran cualquiera de las formas de comisión recogidas en el artículo primero.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539552" y="2132856"/>
            <a:ext cx="230425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Art. Relacionados con </a:t>
            </a:r>
            <a:r>
              <a:rPr lang="es-ES" dirty="0" err="1" smtClean="0"/>
              <a:t>transnacionalidad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203848" y="2132856"/>
            <a:ext cx="4896544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Art. 4 Competencias</a:t>
            </a:r>
            <a:br>
              <a:rPr lang="es-ES" dirty="0" smtClean="0"/>
            </a:br>
            <a:r>
              <a:rPr lang="es-ES" dirty="0" smtClean="0"/>
              <a:t> - lugar de realización</a:t>
            </a:r>
            <a:br>
              <a:rPr lang="es-ES" dirty="0" smtClean="0"/>
            </a:br>
            <a:r>
              <a:rPr lang="es-ES" dirty="0" smtClean="0"/>
              <a:t>- una persona participe o induzca desde su territorio a cometer en delito en otro Estado</a:t>
            </a:r>
            <a:br>
              <a:rPr lang="es-ES" dirty="0" smtClean="0"/>
            </a:br>
            <a:r>
              <a:rPr lang="es-ES" dirty="0" smtClean="0"/>
              <a:t>- el autor de la infracción sea un nacional del Estado miembro interesado. Hace falta Notificación 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203848" y="4365104"/>
            <a:ext cx="489654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Art. 5. extradición y de persecución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203848" y="5517232"/>
            <a:ext cx="48965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Art. 6 </a:t>
            </a:r>
            <a:r>
              <a:rPr lang="es-ES_tradnl" dirty="0" smtClean="0"/>
              <a:t>concepto de nacional</a:t>
            </a:r>
          </a:p>
          <a:p>
            <a:pPr algn="ctr"/>
            <a:r>
              <a:rPr lang="es-ES_tradnl" dirty="0" smtClean="0"/>
              <a:t>Remisión al Convenio europeo de extradición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180</TotalTime>
  <Words>825</Words>
  <Application>Microsoft Macintosh PowerPoint</Application>
  <PresentationFormat>Presentación en pantalla (4:3)</PresentationFormat>
  <Paragraphs>98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Flujo</vt:lpstr>
      <vt:lpstr>Intereses financieros</vt:lpstr>
      <vt:lpstr>Antecedentes</vt:lpstr>
      <vt:lpstr>Maíz griego</vt:lpstr>
      <vt:lpstr>Presentación de PowerPoint</vt:lpstr>
      <vt:lpstr>Influencia en el Tratado de Maastrich: Art. 209 A</vt:lpstr>
      <vt:lpstr>Dos evoluciones en los años 90</vt:lpstr>
      <vt:lpstr>Convenio PIF</vt:lpstr>
      <vt:lpstr>Presentación de PowerPoint</vt:lpstr>
      <vt:lpstr>Presentación de PowerPoint</vt:lpstr>
      <vt:lpstr>Presentación de PowerPoint</vt:lpstr>
      <vt:lpstr>Presentación de PowerPoint</vt:lpstr>
      <vt:lpstr>Protocolos </vt:lpstr>
      <vt:lpstr>Creación de la OLAF</vt:lpstr>
      <vt:lpstr>Libro verde 2001</vt:lpstr>
      <vt:lpstr>Corpus Iuris</vt:lpstr>
      <vt:lpstr>Parte Especial</vt:lpstr>
      <vt:lpstr>Parte General</vt:lpstr>
      <vt:lpstr>Propuesta de Directiva del Parlamento y del Consejo</vt:lpstr>
      <vt:lpstr>Constitución Europea</vt:lpstr>
      <vt:lpstr>Tratado de Lisboa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Intereses financieros</dc:title>
  <dc:creator>JVP</dc:creator>
  <cp:lastModifiedBy>JVP</cp:lastModifiedBy>
  <cp:revision>42</cp:revision>
  <dcterms:created xsi:type="dcterms:W3CDTF">2011-05-26T18:55:24Z</dcterms:created>
  <dcterms:modified xsi:type="dcterms:W3CDTF">2012-04-11T15:05:20Z</dcterms:modified>
</cp:coreProperties>
</file>